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60" r:id="rId6"/>
    <p:sldId id="261" r:id="rId7"/>
    <p:sldId id="262" r:id="rId8"/>
    <p:sldId id="267" r:id="rId9"/>
    <p:sldId id="263" r:id="rId10"/>
    <p:sldId id="264" r:id="rId11"/>
    <p:sldId id="269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06"/>
    <p:restoredTop sz="96327"/>
  </p:normalViewPr>
  <p:slideViewPr>
    <p:cSldViewPr snapToGrid="0" snapToObjects="1">
      <p:cViewPr varScale="1">
        <p:scale>
          <a:sx n="98" d="100"/>
          <a:sy n="98" d="100"/>
        </p:scale>
        <p:origin x="224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F6BF7F-3D72-4319-903B-AD73030D0722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2DB5559-DD23-4A15-AF6D-887EC2BD7776}">
      <dgm:prSet/>
      <dgm:spPr/>
      <dgm:t>
        <a:bodyPr/>
        <a:lstStyle/>
        <a:p>
          <a:pPr algn="ctr">
            <a:lnSpc>
              <a:spcPct val="100000"/>
            </a:lnSpc>
            <a:defRPr b="1"/>
          </a:pPr>
          <a:r>
            <a:rPr lang="en-US" dirty="0"/>
            <a:t>Scrubbing / Data Cleaning</a:t>
          </a:r>
        </a:p>
        <a:p>
          <a:pPr algn="ctr">
            <a:lnSpc>
              <a:spcPct val="100000"/>
            </a:lnSpc>
            <a:defRPr b="1"/>
          </a:pPr>
          <a:endParaRPr lang="en-US" dirty="0"/>
        </a:p>
        <a:p>
          <a:pPr algn="l">
            <a:lnSpc>
              <a:spcPct val="100000"/>
            </a:lnSpc>
            <a:defRPr b="1"/>
          </a:pPr>
          <a:r>
            <a:rPr lang="en-US" dirty="0"/>
            <a:t>The dataset was provided in Udemy course Data Science for Business by Ryan Ahmed.</a:t>
          </a:r>
        </a:p>
      </dgm:t>
    </dgm:pt>
    <dgm:pt modelId="{56E7D689-8189-46F1-9DCA-6FC01B52A740}" type="parTrans" cxnId="{93F8457F-A8A2-49EC-8CBB-4C19FFB0026D}">
      <dgm:prSet/>
      <dgm:spPr/>
      <dgm:t>
        <a:bodyPr/>
        <a:lstStyle/>
        <a:p>
          <a:endParaRPr lang="en-US"/>
        </a:p>
      </dgm:t>
    </dgm:pt>
    <dgm:pt modelId="{DD45C875-8FA2-4880-98D2-4247AA371C7E}" type="sibTrans" cxnId="{93F8457F-A8A2-49EC-8CBB-4C19FFB0026D}">
      <dgm:prSet/>
      <dgm:spPr/>
      <dgm:t>
        <a:bodyPr/>
        <a:lstStyle/>
        <a:p>
          <a:endParaRPr lang="en-US"/>
        </a:p>
      </dgm:t>
    </dgm:pt>
    <dgm:pt modelId="{53D671C3-6E31-45DE-BDE5-B4B85604077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Key Decisions</a:t>
          </a:r>
        </a:p>
      </dgm:t>
    </dgm:pt>
    <dgm:pt modelId="{051FD3C7-4854-4DDE-8F80-3EDB14FE9DC4}" type="parTrans" cxnId="{05EC4977-A22A-498A-978E-2789AB144AA9}">
      <dgm:prSet/>
      <dgm:spPr/>
      <dgm:t>
        <a:bodyPr/>
        <a:lstStyle/>
        <a:p>
          <a:endParaRPr lang="en-US"/>
        </a:p>
      </dgm:t>
    </dgm:pt>
    <dgm:pt modelId="{7A07889A-7E0D-4E8A-9FE1-7EF1B61FDD31}" type="sibTrans" cxnId="{05EC4977-A22A-498A-978E-2789AB144AA9}">
      <dgm:prSet/>
      <dgm:spPr/>
      <dgm:t>
        <a:bodyPr/>
        <a:lstStyle/>
        <a:p>
          <a:endParaRPr lang="en-US"/>
        </a:p>
      </dgm:t>
    </dgm:pt>
    <dgm:pt modelId="{2B759F78-C4E9-46DC-964F-71AA2E0EA2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Null Values were Filled</a:t>
          </a:r>
        </a:p>
      </dgm:t>
    </dgm:pt>
    <dgm:pt modelId="{C21192DF-98E4-4884-ACFC-228451AA667F}" type="parTrans" cxnId="{A5A6952C-0661-4726-B4E5-986230D6FB67}">
      <dgm:prSet/>
      <dgm:spPr/>
      <dgm:t>
        <a:bodyPr/>
        <a:lstStyle/>
        <a:p>
          <a:endParaRPr lang="en-US"/>
        </a:p>
      </dgm:t>
    </dgm:pt>
    <dgm:pt modelId="{81543171-8B64-4740-B314-38A4A72F2950}" type="sibTrans" cxnId="{A5A6952C-0661-4726-B4E5-986230D6FB67}">
      <dgm:prSet/>
      <dgm:spPr/>
      <dgm:t>
        <a:bodyPr/>
        <a:lstStyle/>
        <a:p>
          <a:endParaRPr lang="en-US"/>
        </a:p>
      </dgm:t>
    </dgm:pt>
    <dgm:pt modelId="{64B6EB2E-822F-4AD6-83C3-A427FA8EDF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Dropping Closed Stores</a:t>
          </a:r>
        </a:p>
      </dgm:t>
    </dgm:pt>
    <dgm:pt modelId="{28E4D97C-6AC7-4698-B6C8-1BD8223335EB}" type="parTrans" cxnId="{5DFEB8D5-0065-41F7-93D2-1D952E905B13}">
      <dgm:prSet/>
      <dgm:spPr/>
      <dgm:t>
        <a:bodyPr/>
        <a:lstStyle/>
        <a:p>
          <a:endParaRPr lang="en-US"/>
        </a:p>
      </dgm:t>
    </dgm:pt>
    <dgm:pt modelId="{CA75D984-DB31-4A39-AD08-9FD95ABFA353}" type="sibTrans" cxnId="{5DFEB8D5-0065-41F7-93D2-1D952E905B13}">
      <dgm:prSet/>
      <dgm:spPr/>
      <dgm:t>
        <a:bodyPr/>
        <a:lstStyle/>
        <a:p>
          <a:endParaRPr lang="en-US"/>
        </a:p>
      </dgm:t>
    </dgm:pt>
    <dgm:pt modelId="{C2107B2A-02BE-45C8-9A38-23D7C4CCAE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Month, Day and Year Feature Engineering</a:t>
          </a:r>
        </a:p>
      </dgm:t>
    </dgm:pt>
    <dgm:pt modelId="{45FBE93D-0FAA-43AA-B0A4-FA88C5B3DA98}" type="parTrans" cxnId="{6D84FE4D-EE71-4754-9441-5D529F149A69}">
      <dgm:prSet/>
      <dgm:spPr/>
      <dgm:t>
        <a:bodyPr/>
        <a:lstStyle/>
        <a:p>
          <a:endParaRPr lang="en-US"/>
        </a:p>
      </dgm:t>
    </dgm:pt>
    <dgm:pt modelId="{A4F7BBD7-25FD-4B8A-A5C0-853FD474A515}" type="sibTrans" cxnId="{6D84FE4D-EE71-4754-9441-5D529F149A69}">
      <dgm:prSet/>
      <dgm:spPr/>
      <dgm:t>
        <a:bodyPr/>
        <a:lstStyle/>
        <a:p>
          <a:endParaRPr lang="en-US"/>
        </a:p>
      </dgm:t>
    </dgm:pt>
    <dgm:pt modelId="{CC3B2855-6610-419E-A44C-EC4A0BB09C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Joining Data Frames</a:t>
          </a:r>
        </a:p>
      </dgm:t>
    </dgm:pt>
    <dgm:pt modelId="{11051A71-F836-43A3-94E3-D00BCB6AF0F7}" type="parTrans" cxnId="{4CCFCA05-B251-46DB-84AE-34528D9C0D20}">
      <dgm:prSet/>
      <dgm:spPr/>
      <dgm:t>
        <a:bodyPr/>
        <a:lstStyle/>
        <a:p>
          <a:endParaRPr lang="en-US"/>
        </a:p>
      </dgm:t>
    </dgm:pt>
    <dgm:pt modelId="{01994654-12F2-46C5-B61D-31DC8B331DF3}" type="sibTrans" cxnId="{4CCFCA05-B251-46DB-84AE-34528D9C0D20}">
      <dgm:prSet/>
      <dgm:spPr/>
      <dgm:t>
        <a:bodyPr/>
        <a:lstStyle/>
        <a:p>
          <a:endParaRPr lang="en-US"/>
        </a:p>
      </dgm:t>
    </dgm:pt>
    <dgm:pt modelId="{BAF68C30-A0C3-4CD8-A5B0-80E462ACB1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Extracting School &amp; State Holidays</a:t>
          </a:r>
        </a:p>
      </dgm:t>
    </dgm:pt>
    <dgm:pt modelId="{290D8B01-D8A9-4FE3-B702-265909CC140B}" type="parTrans" cxnId="{975E7DF8-9810-443D-A355-9507A49210AD}">
      <dgm:prSet/>
      <dgm:spPr/>
      <dgm:t>
        <a:bodyPr/>
        <a:lstStyle/>
        <a:p>
          <a:endParaRPr lang="en-US"/>
        </a:p>
      </dgm:t>
    </dgm:pt>
    <dgm:pt modelId="{57E37E2D-BE7F-4AEF-88B9-B90D0893EA90}" type="sibTrans" cxnId="{975E7DF8-9810-443D-A355-9507A49210AD}">
      <dgm:prSet/>
      <dgm:spPr/>
      <dgm:t>
        <a:bodyPr/>
        <a:lstStyle/>
        <a:p>
          <a:endParaRPr lang="en-US"/>
        </a:p>
      </dgm:t>
    </dgm:pt>
    <dgm:pt modelId="{ED37BEF1-677F-4CB4-B03D-8F9BB4173C97}" type="pres">
      <dgm:prSet presAssocID="{1BF6BF7F-3D72-4319-903B-AD73030D0722}" presName="root" presStyleCnt="0">
        <dgm:presLayoutVars>
          <dgm:dir/>
          <dgm:resizeHandles val="exact"/>
        </dgm:presLayoutVars>
      </dgm:prSet>
      <dgm:spPr/>
    </dgm:pt>
    <dgm:pt modelId="{53BAFEB4-DD11-4A6E-B945-18B2E1075F3C}" type="pres">
      <dgm:prSet presAssocID="{82DB5559-DD23-4A15-AF6D-887EC2BD7776}" presName="compNode" presStyleCnt="0"/>
      <dgm:spPr/>
    </dgm:pt>
    <dgm:pt modelId="{4F745DC6-A060-45DE-B5D5-AB00EEB62791}" type="pres">
      <dgm:prSet presAssocID="{82DB5559-DD23-4A15-AF6D-887EC2BD777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EEA80FC7-AEB2-4844-8AF2-1D30E6C11C97}" type="pres">
      <dgm:prSet presAssocID="{82DB5559-DD23-4A15-AF6D-887EC2BD7776}" presName="iconSpace" presStyleCnt="0"/>
      <dgm:spPr/>
    </dgm:pt>
    <dgm:pt modelId="{A6DA8436-1DF4-4063-AF19-ADCAFF465B6B}" type="pres">
      <dgm:prSet presAssocID="{82DB5559-DD23-4A15-AF6D-887EC2BD7776}" presName="parTx" presStyleLbl="revTx" presStyleIdx="0" presStyleCnt="4">
        <dgm:presLayoutVars>
          <dgm:chMax val="0"/>
          <dgm:chPref val="0"/>
        </dgm:presLayoutVars>
      </dgm:prSet>
      <dgm:spPr/>
    </dgm:pt>
    <dgm:pt modelId="{E48E7B91-CA9B-4BF0-8CB6-405C6DF89D12}" type="pres">
      <dgm:prSet presAssocID="{82DB5559-DD23-4A15-AF6D-887EC2BD7776}" presName="txSpace" presStyleCnt="0"/>
      <dgm:spPr/>
    </dgm:pt>
    <dgm:pt modelId="{3A6C7FD5-FFBD-4997-B434-5B0E97D5C52C}" type="pres">
      <dgm:prSet presAssocID="{82DB5559-DD23-4A15-AF6D-887EC2BD7776}" presName="desTx" presStyleLbl="revTx" presStyleIdx="1" presStyleCnt="4">
        <dgm:presLayoutVars/>
      </dgm:prSet>
      <dgm:spPr/>
    </dgm:pt>
    <dgm:pt modelId="{AC9D533D-55FA-CE4C-A38E-C133AAF045D1}" type="pres">
      <dgm:prSet presAssocID="{DD45C875-8FA2-4880-98D2-4247AA371C7E}" presName="sibTrans" presStyleCnt="0"/>
      <dgm:spPr/>
    </dgm:pt>
    <dgm:pt modelId="{9515CB66-F86E-4C35-B3E9-318FBCBDB9F1}" type="pres">
      <dgm:prSet presAssocID="{53D671C3-6E31-45DE-BDE5-B4B856040776}" presName="compNode" presStyleCnt="0"/>
      <dgm:spPr/>
    </dgm:pt>
    <dgm:pt modelId="{D3E35E18-43AC-416C-96F6-7BA087F3313E}" type="pres">
      <dgm:prSet presAssocID="{53D671C3-6E31-45DE-BDE5-B4B85604077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FB56FD58-EC59-40B9-9F10-811080C193AC}" type="pres">
      <dgm:prSet presAssocID="{53D671C3-6E31-45DE-BDE5-B4B856040776}" presName="iconSpace" presStyleCnt="0"/>
      <dgm:spPr/>
    </dgm:pt>
    <dgm:pt modelId="{F3DA4987-A297-4B6D-AC89-02F09087CE14}" type="pres">
      <dgm:prSet presAssocID="{53D671C3-6E31-45DE-BDE5-B4B856040776}" presName="parTx" presStyleLbl="revTx" presStyleIdx="2" presStyleCnt="4">
        <dgm:presLayoutVars>
          <dgm:chMax val="0"/>
          <dgm:chPref val="0"/>
        </dgm:presLayoutVars>
      </dgm:prSet>
      <dgm:spPr/>
    </dgm:pt>
    <dgm:pt modelId="{5FC92F51-3A4E-4E66-9A60-8D26CEFC13AF}" type="pres">
      <dgm:prSet presAssocID="{53D671C3-6E31-45DE-BDE5-B4B856040776}" presName="txSpace" presStyleCnt="0"/>
      <dgm:spPr/>
    </dgm:pt>
    <dgm:pt modelId="{F4A1D985-5F79-4E98-B107-0B778F97C359}" type="pres">
      <dgm:prSet presAssocID="{53D671C3-6E31-45DE-BDE5-B4B856040776}" presName="desTx" presStyleLbl="revTx" presStyleIdx="3" presStyleCnt="4">
        <dgm:presLayoutVars/>
      </dgm:prSet>
      <dgm:spPr/>
    </dgm:pt>
  </dgm:ptLst>
  <dgm:cxnLst>
    <dgm:cxn modelId="{4CCFCA05-B251-46DB-84AE-34528D9C0D20}" srcId="{53D671C3-6E31-45DE-BDE5-B4B856040776}" destId="{CC3B2855-6610-419E-A44C-EC4A0BB09C0A}" srcOrd="3" destOrd="0" parTransId="{11051A71-F836-43A3-94E3-D00BCB6AF0F7}" sibTransId="{01994654-12F2-46C5-B61D-31DC8B331DF3}"/>
    <dgm:cxn modelId="{150BD71B-EC80-F44B-9929-5647F0ABB33B}" type="presOf" srcId="{64B6EB2E-822F-4AD6-83C3-A427FA8EDF11}" destId="{F4A1D985-5F79-4E98-B107-0B778F97C359}" srcOrd="0" destOrd="1" presId="urn:microsoft.com/office/officeart/2018/5/layout/CenteredIconLabelDescriptionList"/>
    <dgm:cxn modelId="{A5A6952C-0661-4726-B4E5-986230D6FB67}" srcId="{53D671C3-6E31-45DE-BDE5-B4B856040776}" destId="{2B759F78-C4E9-46DC-964F-71AA2E0EA28B}" srcOrd="0" destOrd="0" parTransId="{C21192DF-98E4-4884-ACFC-228451AA667F}" sibTransId="{81543171-8B64-4740-B314-38A4A72F2950}"/>
    <dgm:cxn modelId="{E5689E35-89A7-604D-8690-EC0099D844F1}" type="presOf" srcId="{82DB5559-DD23-4A15-AF6D-887EC2BD7776}" destId="{A6DA8436-1DF4-4063-AF19-ADCAFF465B6B}" srcOrd="0" destOrd="0" presId="urn:microsoft.com/office/officeart/2018/5/layout/CenteredIconLabelDescriptionList"/>
    <dgm:cxn modelId="{6D84FE4D-EE71-4754-9441-5D529F149A69}" srcId="{53D671C3-6E31-45DE-BDE5-B4B856040776}" destId="{C2107B2A-02BE-45C8-9A38-23D7C4CCAEBF}" srcOrd="2" destOrd="0" parTransId="{45FBE93D-0FAA-43AA-B0A4-FA88C5B3DA98}" sibTransId="{A4F7BBD7-25FD-4B8A-A5C0-853FD474A515}"/>
    <dgm:cxn modelId="{05EC4977-A22A-498A-978E-2789AB144AA9}" srcId="{1BF6BF7F-3D72-4319-903B-AD73030D0722}" destId="{53D671C3-6E31-45DE-BDE5-B4B856040776}" srcOrd="1" destOrd="0" parTransId="{051FD3C7-4854-4DDE-8F80-3EDB14FE9DC4}" sibTransId="{7A07889A-7E0D-4E8A-9FE1-7EF1B61FDD31}"/>
    <dgm:cxn modelId="{93F8457F-A8A2-49EC-8CBB-4C19FFB0026D}" srcId="{1BF6BF7F-3D72-4319-903B-AD73030D0722}" destId="{82DB5559-DD23-4A15-AF6D-887EC2BD7776}" srcOrd="0" destOrd="0" parTransId="{56E7D689-8189-46F1-9DCA-6FC01B52A740}" sibTransId="{DD45C875-8FA2-4880-98D2-4247AA371C7E}"/>
    <dgm:cxn modelId="{3082D691-C372-453A-A614-3287259C55B1}" type="presOf" srcId="{1BF6BF7F-3D72-4319-903B-AD73030D0722}" destId="{ED37BEF1-677F-4CB4-B03D-8F9BB4173C97}" srcOrd="0" destOrd="0" presId="urn:microsoft.com/office/officeart/2018/5/layout/CenteredIconLabelDescriptionList"/>
    <dgm:cxn modelId="{CFEABDB4-232A-C44B-9C64-E857BE62F3A6}" type="presOf" srcId="{CC3B2855-6610-419E-A44C-EC4A0BB09C0A}" destId="{F4A1D985-5F79-4E98-B107-0B778F97C359}" srcOrd="0" destOrd="3" presId="urn:microsoft.com/office/officeart/2018/5/layout/CenteredIconLabelDescriptionList"/>
    <dgm:cxn modelId="{07DF80B8-F385-7A40-9962-10CC4D4EEDCA}" type="presOf" srcId="{C2107B2A-02BE-45C8-9A38-23D7C4CCAEBF}" destId="{F4A1D985-5F79-4E98-B107-0B778F97C359}" srcOrd="0" destOrd="2" presId="urn:microsoft.com/office/officeart/2018/5/layout/CenteredIconLabelDescriptionList"/>
    <dgm:cxn modelId="{BFD1B3CF-4B3B-9D41-B700-8306CA610C17}" type="presOf" srcId="{2B759F78-C4E9-46DC-964F-71AA2E0EA28B}" destId="{F4A1D985-5F79-4E98-B107-0B778F97C359}" srcOrd="0" destOrd="0" presId="urn:microsoft.com/office/officeart/2018/5/layout/CenteredIconLabelDescriptionList"/>
    <dgm:cxn modelId="{5DFEB8D5-0065-41F7-93D2-1D952E905B13}" srcId="{53D671C3-6E31-45DE-BDE5-B4B856040776}" destId="{64B6EB2E-822F-4AD6-83C3-A427FA8EDF11}" srcOrd="1" destOrd="0" parTransId="{28E4D97C-6AC7-4698-B6C8-1BD8223335EB}" sibTransId="{CA75D984-DB31-4A39-AD08-9FD95ABFA353}"/>
    <dgm:cxn modelId="{A16E8EDE-A158-EB4C-831F-ED64BB5D4614}" type="presOf" srcId="{53D671C3-6E31-45DE-BDE5-B4B856040776}" destId="{F3DA4987-A297-4B6D-AC89-02F09087CE14}" srcOrd="0" destOrd="0" presId="urn:microsoft.com/office/officeart/2018/5/layout/CenteredIconLabelDescriptionList"/>
    <dgm:cxn modelId="{711B2CF3-6DDC-7846-BC5E-7325D3338A09}" type="presOf" srcId="{BAF68C30-A0C3-4CD8-A5B0-80E462ACB1B0}" destId="{F4A1D985-5F79-4E98-B107-0B778F97C359}" srcOrd="0" destOrd="4" presId="urn:microsoft.com/office/officeart/2018/5/layout/CenteredIconLabelDescriptionList"/>
    <dgm:cxn modelId="{975E7DF8-9810-443D-A355-9507A49210AD}" srcId="{53D671C3-6E31-45DE-BDE5-B4B856040776}" destId="{BAF68C30-A0C3-4CD8-A5B0-80E462ACB1B0}" srcOrd="4" destOrd="0" parTransId="{290D8B01-D8A9-4FE3-B702-265909CC140B}" sibTransId="{57E37E2D-BE7F-4AEF-88B9-B90D0893EA90}"/>
    <dgm:cxn modelId="{2549FA13-BD2B-A94B-9A83-141AFC36F982}" type="presParOf" srcId="{ED37BEF1-677F-4CB4-B03D-8F9BB4173C97}" destId="{53BAFEB4-DD11-4A6E-B945-18B2E1075F3C}" srcOrd="0" destOrd="0" presId="urn:microsoft.com/office/officeart/2018/5/layout/CenteredIconLabelDescriptionList"/>
    <dgm:cxn modelId="{AE3F93FE-1433-F440-B389-2E015DB71066}" type="presParOf" srcId="{53BAFEB4-DD11-4A6E-B945-18B2E1075F3C}" destId="{4F745DC6-A060-45DE-B5D5-AB00EEB62791}" srcOrd="0" destOrd="0" presId="urn:microsoft.com/office/officeart/2018/5/layout/CenteredIconLabelDescriptionList"/>
    <dgm:cxn modelId="{73B0D377-D8C9-7045-9C58-8C2FB0A14653}" type="presParOf" srcId="{53BAFEB4-DD11-4A6E-B945-18B2E1075F3C}" destId="{EEA80FC7-AEB2-4844-8AF2-1D30E6C11C97}" srcOrd="1" destOrd="0" presId="urn:microsoft.com/office/officeart/2018/5/layout/CenteredIconLabelDescriptionList"/>
    <dgm:cxn modelId="{F0F932DD-7A27-C242-9743-969A1DDCECEA}" type="presParOf" srcId="{53BAFEB4-DD11-4A6E-B945-18B2E1075F3C}" destId="{A6DA8436-1DF4-4063-AF19-ADCAFF465B6B}" srcOrd="2" destOrd="0" presId="urn:microsoft.com/office/officeart/2018/5/layout/CenteredIconLabelDescriptionList"/>
    <dgm:cxn modelId="{3BDE5861-0C8C-5244-AF2E-C8ADEE8A1659}" type="presParOf" srcId="{53BAFEB4-DD11-4A6E-B945-18B2E1075F3C}" destId="{E48E7B91-CA9B-4BF0-8CB6-405C6DF89D12}" srcOrd="3" destOrd="0" presId="urn:microsoft.com/office/officeart/2018/5/layout/CenteredIconLabelDescriptionList"/>
    <dgm:cxn modelId="{05A6C1E0-9E67-FE4A-9518-113D6A8B3359}" type="presParOf" srcId="{53BAFEB4-DD11-4A6E-B945-18B2E1075F3C}" destId="{3A6C7FD5-FFBD-4997-B434-5B0E97D5C52C}" srcOrd="4" destOrd="0" presId="urn:microsoft.com/office/officeart/2018/5/layout/CenteredIconLabelDescriptionList"/>
    <dgm:cxn modelId="{3186FD12-ED57-834B-96CD-5E9138753449}" type="presParOf" srcId="{ED37BEF1-677F-4CB4-B03D-8F9BB4173C97}" destId="{AC9D533D-55FA-CE4C-A38E-C133AAF045D1}" srcOrd="1" destOrd="0" presId="urn:microsoft.com/office/officeart/2018/5/layout/CenteredIconLabelDescriptionList"/>
    <dgm:cxn modelId="{E20739EC-EE69-784A-BCCA-93DFEAD425C9}" type="presParOf" srcId="{ED37BEF1-677F-4CB4-B03D-8F9BB4173C97}" destId="{9515CB66-F86E-4C35-B3E9-318FBCBDB9F1}" srcOrd="2" destOrd="0" presId="urn:microsoft.com/office/officeart/2018/5/layout/CenteredIconLabelDescriptionList"/>
    <dgm:cxn modelId="{9F398A22-A6F0-B943-BBF7-5D65E6E44CC4}" type="presParOf" srcId="{9515CB66-F86E-4C35-B3E9-318FBCBDB9F1}" destId="{D3E35E18-43AC-416C-96F6-7BA087F3313E}" srcOrd="0" destOrd="0" presId="urn:microsoft.com/office/officeart/2018/5/layout/CenteredIconLabelDescriptionList"/>
    <dgm:cxn modelId="{EC037F53-6240-DD4D-9D10-BC1D488BA58B}" type="presParOf" srcId="{9515CB66-F86E-4C35-B3E9-318FBCBDB9F1}" destId="{FB56FD58-EC59-40B9-9F10-811080C193AC}" srcOrd="1" destOrd="0" presId="urn:microsoft.com/office/officeart/2018/5/layout/CenteredIconLabelDescriptionList"/>
    <dgm:cxn modelId="{1F2D2E88-6F2F-7C44-AE1D-B801F9D35932}" type="presParOf" srcId="{9515CB66-F86E-4C35-B3E9-318FBCBDB9F1}" destId="{F3DA4987-A297-4B6D-AC89-02F09087CE14}" srcOrd="2" destOrd="0" presId="urn:microsoft.com/office/officeart/2018/5/layout/CenteredIconLabelDescriptionList"/>
    <dgm:cxn modelId="{398E9678-BDFF-A047-AC45-A7993F914842}" type="presParOf" srcId="{9515CB66-F86E-4C35-B3E9-318FBCBDB9F1}" destId="{5FC92F51-3A4E-4E66-9A60-8D26CEFC13AF}" srcOrd="3" destOrd="0" presId="urn:microsoft.com/office/officeart/2018/5/layout/CenteredIconLabelDescriptionList"/>
    <dgm:cxn modelId="{2D81753B-C1A0-4144-86C5-7C3D11179842}" type="presParOf" srcId="{9515CB66-F86E-4C35-B3E9-318FBCBDB9F1}" destId="{F4A1D985-5F79-4E98-B107-0B778F97C35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745DC6-A060-45DE-B5D5-AB00EEB62791}">
      <dsp:nvSpPr>
        <dsp:cNvPr id="0" name=""/>
        <dsp:cNvSpPr/>
      </dsp:nvSpPr>
      <dsp:spPr>
        <a:xfrm>
          <a:off x="1959228" y="324467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A8436-1DF4-4063-AF19-ADCAFF465B6B}">
      <dsp:nvSpPr>
        <dsp:cNvPr id="0" name=""/>
        <dsp:cNvSpPr/>
      </dsp:nvSpPr>
      <dsp:spPr>
        <a:xfrm>
          <a:off x="555228" y="2003586"/>
          <a:ext cx="4320000" cy="103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Scrubbing / Data Cleaning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The dataset was provided in Udemy course Data Science for Business by Ryan Ahmed.</a:t>
          </a:r>
        </a:p>
      </dsp:txBody>
      <dsp:txXfrm>
        <a:off x="555228" y="2003586"/>
        <a:ext cx="4320000" cy="1032750"/>
      </dsp:txXfrm>
    </dsp:sp>
    <dsp:sp modelId="{3A6C7FD5-FFBD-4997-B434-5B0E97D5C52C}">
      <dsp:nvSpPr>
        <dsp:cNvPr id="0" name=""/>
        <dsp:cNvSpPr/>
      </dsp:nvSpPr>
      <dsp:spPr>
        <a:xfrm>
          <a:off x="555228" y="3114066"/>
          <a:ext cx="4320000" cy="1096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E35E18-43AC-416C-96F6-7BA087F3313E}">
      <dsp:nvSpPr>
        <dsp:cNvPr id="0" name=""/>
        <dsp:cNvSpPr/>
      </dsp:nvSpPr>
      <dsp:spPr>
        <a:xfrm>
          <a:off x="7035228" y="324467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DA4987-A297-4B6D-AC89-02F09087CE14}">
      <dsp:nvSpPr>
        <dsp:cNvPr id="0" name=""/>
        <dsp:cNvSpPr/>
      </dsp:nvSpPr>
      <dsp:spPr>
        <a:xfrm>
          <a:off x="5631228" y="2003586"/>
          <a:ext cx="4320000" cy="1032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Key Decisions</a:t>
          </a:r>
        </a:p>
      </dsp:txBody>
      <dsp:txXfrm>
        <a:off x="5631228" y="2003586"/>
        <a:ext cx="4320000" cy="1032750"/>
      </dsp:txXfrm>
    </dsp:sp>
    <dsp:sp modelId="{F4A1D985-5F79-4E98-B107-0B778F97C359}">
      <dsp:nvSpPr>
        <dsp:cNvPr id="0" name=""/>
        <dsp:cNvSpPr/>
      </dsp:nvSpPr>
      <dsp:spPr>
        <a:xfrm>
          <a:off x="5631228" y="3114066"/>
          <a:ext cx="4320000" cy="1096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Null Values were Filled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Dropping Closed Stores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Month, Day and Year Feature Engineering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Joining Data Frames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Extracting School &amp; State Holidays</a:t>
          </a:r>
        </a:p>
      </dsp:txBody>
      <dsp:txXfrm>
        <a:off x="5631228" y="3114066"/>
        <a:ext cx="4320000" cy="109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A109-F73F-DC49-A1AC-D1D45BAE9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F2300-15C9-2148-B475-5833B727B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05A02-B598-4E43-BCF8-FCC53D70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DE23F-911A-F846-80D9-B482975A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7958B-851E-344B-8E12-FF53573D3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5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1B47-31D5-8B47-9492-082DDDA7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9DAB2-384D-4F48-90D3-9AEC6E7CD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8A830-FBEC-4B4A-92A2-D247B17BE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DD028-2E13-3B40-B745-02081BB99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8A6E6-72F0-E84A-AF52-E41DCA64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3038E5-5280-1246-BE16-08F9324829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773A63-7FC2-FD43-89DD-FFB089610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D13B5-AB12-9545-A895-897C03469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9D53D-42C8-EC4F-84C6-51A1A57C5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F2D0D-17AC-434E-B7F3-8DED40EA6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74DB-A98F-194D-9F20-4CF5D4B9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74FA8-4984-F74B-9452-315EE6689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74C19-81AD-7644-81FC-CF099555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2E6BB-210E-F944-AC87-F842B1193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906FC-F848-D946-AB21-1F52725C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21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429D-A489-DE4D-BDF9-D60C42F92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08AD1-88AC-8A42-801D-5C7FA61B0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38D1E-2A20-6241-9082-BFDCED3D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DF50C-5FE3-C34C-A7E0-423483B2C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CEC0D-1455-3E4A-B099-9D9F5412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99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9B5D8-C67E-6A4D-9AC8-5BE33965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ED0E3-F133-A94C-823A-4C2C048E31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E409E-5C90-584C-BDC0-429C828F1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E6FDA-4BD7-6449-9513-3D7B887D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5A570-74B5-8648-A5E1-1DD38B19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E6451-71AE-034D-BD13-44E95795B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3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C076-4914-8748-BBBB-6748854F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37367-D014-A64F-A00D-E67A322D6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B3D84-7C2A-1C47-8F32-0935CED8C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C8350-ABF6-224A-8AE2-871CDE5A4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7AA9E-BDB8-BC4D-94CA-7829B505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64A585-4106-6E41-B4BA-5DC4B117A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707273-15CF-CD48-8806-369FDAAB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A58BC2-2774-654C-88CF-608E9FF32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14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4199-8486-FA4D-8C27-A7A77CB70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C0DD7-9074-2A42-ABCE-30F087C69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B0FD0-3F10-A241-A53A-04ACE6F65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D7684-E8B2-1843-8172-81EDB388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0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2C0BE3-BC1E-7546-9F99-774EB1AB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443CF-9271-294C-8B11-74FDE1D34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85813-E42B-7141-BA14-F0714C2A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6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7047-1689-9A4F-91DD-30E7D9CBE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BE81D-BDC4-9441-BC25-CF907AF4A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34A30-5F4B-D849-9578-0A3C767E6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70D5E-4B45-9A4F-85D9-AF817F56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B94A4-13C6-FB48-97FE-B9B2A86F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DE880-4A75-3047-BA69-6C9FD53B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03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7996-CB17-0F49-BDCD-9C0CEF61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8A38D6-ED6B-F747-8587-1B39AB3310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13FD5-2ED3-A449-85A3-6BEDBEF0F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17390-0CAF-594D-BC47-413F87F3D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D0E9-917F-F640-BB7C-135231161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FCCE9-805F-FC48-AF7D-AE35038C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22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C0700A-3228-9747-B92F-C40BA6CBA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F24A2-E1B1-5542-9F46-9D06568CD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A2E47-414F-D640-ACC9-301AD58D06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9F091-2857-DD4A-8BD5-F03D714E71CE}" type="datetimeFigureOut">
              <a:rPr lang="en-US" smtClean="0"/>
              <a:t>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244E5-6E3A-0248-BED8-AA74CAAB3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861D2-2867-F34B-8CF1-C2D17D09E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4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guelangelsantana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840B5-953D-5C4D-986A-31644E382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Sales Forecasting with Facebook Prophet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605200-A409-664A-94A2-76D20D78C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Miguel Angel Santana II, MBA</a:t>
            </a:r>
            <a:endParaRPr lang="en-US"/>
          </a:p>
          <a:p>
            <a:pPr algn="r"/>
            <a:r>
              <a:rPr lang="en-US" dirty="0"/>
              <a:t>February 2021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4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3A719-7BD9-2648-9A6F-DFCDA4EF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Interpret Results | Business Insight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8570C-D552-4744-BE21-1F3032AF8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Performance</a:t>
            </a:r>
          </a:p>
          <a:p>
            <a:pPr lvl="1"/>
            <a:r>
              <a:rPr lang="en-US" sz="2200"/>
              <a:t>Our average error metric was less than 10% of the average sales record for store 817. </a:t>
            </a:r>
          </a:p>
          <a:p>
            <a:r>
              <a:rPr lang="en-US" sz="2200"/>
              <a:t>Business Insight</a:t>
            </a:r>
          </a:p>
          <a:p>
            <a:pPr lvl="1"/>
            <a:r>
              <a:rPr lang="en-US" sz="2200"/>
              <a:t>The average distance of a competitor to a store is 5457.84.</a:t>
            </a:r>
          </a:p>
          <a:p>
            <a:pPr lvl="1"/>
            <a:r>
              <a:rPr lang="en-US" sz="2200"/>
              <a:t>The average competitor distance to a top 10 store is 727.</a:t>
            </a:r>
          </a:p>
          <a:p>
            <a:pPr lvl="1"/>
            <a:r>
              <a:rPr lang="en-US" sz="2200"/>
              <a:t>50% of stores participated in promotion two. </a:t>
            </a:r>
          </a:p>
          <a:p>
            <a:pPr lvl="1"/>
            <a:r>
              <a:rPr lang="en-US" sz="2200"/>
              <a:t>1 of 10 top stores participated in promotion two. </a:t>
            </a:r>
          </a:p>
          <a:p>
            <a:pPr marL="457200" lvl="1"/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170605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7655E-DB29-E840-9A87-70CD21190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Limitations &amp; Future Work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B0546F-6282-F44D-B3E5-103D0ABE9FB3}"/>
              </a:ext>
            </a:extLst>
          </p:cNvPr>
          <p:cNvSpPr txBox="1">
            <a:spLocks/>
          </p:cNvSpPr>
          <p:nvPr/>
        </p:nvSpPr>
        <p:spPr>
          <a:xfrm>
            <a:off x="936817" y="1690688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Limitations</a:t>
            </a:r>
          </a:p>
          <a:p>
            <a:pPr lvl="1"/>
            <a:r>
              <a:rPr lang="en-US" dirty="0"/>
              <a:t>Data anonymity</a:t>
            </a:r>
          </a:p>
          <a:p>
            <a:pPr lvl="2"/>
            <a:r>
              <a:rPr lang="en-US" dirty="0"/>
              <a:t>Product Features</a:t>
            </a:r>
          </a:p>
          <a:p>
            <a:pPr lvl="2"/>
            <a:r>
              <a:rPr lang="en-US" dirty="0"/>
              <a:t>Geographic Location</a:t>
            </a:r>
          </a:p>
          <a:p>
            <a:pPr lvl="2"/>
            <a:r>
              <a:rPr lang="en-US" dirty="0"/>
              <a:t>Customer Base</a:t>
            </a:r>
          </a:p>
          <a:p>
            <a:pPr lvl="1"/>
            <a:r>
              <a:rPr lang="en-US" dirty="0"/>
              <a:t>6-year-old data</a:t>
            </a:r>
          </a:p>
          <a:p>
            <a:pPr lvl="2"/>
            <a:r>
              <a:rPr lang="en-US" dirty="0"/>
              <a:t>Unable to identify trend changes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8F4766D2-2CEF-4F47-861A-9DB9D2AF8E20}"/>
              </a:ext>
            </a:extLst>
          </p:cNvPr>
          <p:cNvSpPr txBox="1">
            <a:spLocks/>
          </p:cNvSpPr>
          <p:nvPr/>
        </p:nvSpPr>
        <p:spPr>
          <a:xfrm>
            <a:off x="6454690" y="1690688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Future Work</a:t>
            </a:r>
          </a:p>
          <a:p>
            <a:pPr lvl="1"/>
            <a:r>
              <a:rPr lang="en-US"/>
              <a:t>Future work should include additional store level data such as employees in store, online sales, product information and geographic information to consider additional external factors through feature engineering.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548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21D989-5A1B-F84E-9BD6-0A686D097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THANK YOU!</a:t>
            </a:r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3870D20-E218-E043-BEE4-57DF7E2B5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r>
              <a:rPr lang="en-US" sz="2000"/>
              <a:t>Questions? Miguel Santana | Contact: santana2.miguel@gmail.com</a:t>
            </a:r>
          </a:p>
          <a:p>
            <a:pPr algn="r"/>
            <a:r>
              <a:rPr lang="en-US" sz="2000"/>
              <a:t>Additional projects can be found on </a:t>
            </a:r>
            <a:r>
              <a:rPr lang="en-US" sz="2000" err="1"/>
              <a:t>Github</a:t>
            </a:r>
            <a:r>
              <a:rPr lang="en-US" sz="2000"/>
              <a:t>. </a:t>
            </a:r>
          </a:p>
          <a:p>
            <a:pPr algn="r"/>
            <a:r>
              <a:rPr lang="en-US" sz="2000"/>
              <a:t>Username: </a:t>
            </a:r>
            <a:r>
              <a:rPr lang="en-US" sz="2000">
                <a:hlinkClick r:id="rId2"/>
              </a:rPr>
              <a:t>miguelangelsantana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25369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B83D6-0B86-694E-A165-A8380D07F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E4900-1B81-F64F-B19F-65B411D1E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  <a:p>
            <a:r>
              <a:rPr lang="en-US" dirty="0"/>
              <a:t>OSEMN Framework</a:t>
            </a:r>
          </a:p>
          <a:p>
            <a:pPr lvl="1"/>
            <a:r>
              <a:rPr lang="en-US" dirty="0"/>
              <a:t>Obtain | Scrub</a:t>
            </a:r>
          </a:p>
          <a:p>
            <a:pPr lvl="1"/>
            <a:r>
              <a:rPr lang="en-US" dirty="0"/>
              <a:t>Exploratory Data Analysis</a:t>
            </a:r>
          </a:p>
          <a:p>
            <a:pPr lvl="1"/>
            <a:r>
              <a:rPr lang="en-US" dirty="0"/>
              <a:t>Statistical Modeling</a:t>
            </a:r>
          </a:p>
          <a:p>
            <a:pPr lvl="2"/>
            <a:r>
              <a:rPr lang="en-US" dirty="0"/>
              <a:t>Validation</a:t>
            </a:r>
          </a:p>
          <a:p>
            <a:pPr lvl="1"/>
            <a:r>
              <a:rPr lang="en-US" dirty="0"/>
              <a:t>Interpret Results</a:t>
            </a:r>
          </a:p>
          <a:p>
            <a:r>
              <a:rPr lang="en-US" dirty="0"/>
              <a:t>Conclusions &amp; Limitations</a:t>
            </a:r>
          </a:p>
          <a:p>
            <a:r>
              <a:rPr lang="en-US" dirty="0"/>
              <a:t>Future Work</a:t>
            </a:r>
          </a:p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1370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E43B18-B32C-EF4B-8F20-F5A6FD045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Methodology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7C6B-0577-4A4D-BC13-82DF8B4CA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r>
              <a:rPr lang="en-US" sz="2600"/>
              <a:t>An unknown corporation has provided 1,017,209 sales records inclusive of 1,115 stores over a two-year period. </a:t>
            </a:r>
          </a:p>
          <a:p>
            <a:r>
              <a:rPr lang="en-US" sz="2600"/>
              <a:t>Our team will leverage Facebook Prophet to forecast sales in performing stores in order to gain market insight.</a:t>
            </a:r>
          </a:p>
          <a:p>
            <a:r>
              <a:rPr lang="en-US" sz="2600"/>
              <a:t>The OSEMN framework is used to process, analyze, model and interpret the results of our analysis.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076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35D3C1D-A6AE-4FCA-BB76-A4748CE5D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373E4-1B2A-3840-B157-9F8A60FAC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1842" y="83494"/>
            <a:ext cx="8705285" cy="99205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OSEMN Framework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5BF818-2283-4CC9-A120-9225CEDFA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913350"/>
            <a:ext cx="128016" cy="24688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3A42EF-20CC-4BCC-9D0B-222CF3AAE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945" y="5831269"/>
            <a:ext cx="109270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53D4E2-1349-EF47-B554-5458D0991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147" y="1159038"/>
            <a:ext cx="8705285" cy="469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27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FAC7E8-697C-E34C-9E80-2FC781BA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Obtain | Scrub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C99E0661-C5BE-4AB2-879F-F3A37270D35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817799565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66828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117F6-D952-814E-ACD7-6A7226CE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45" y="1027579"/>
            <a:ext cx="4183463" cy="15152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72DE-AC78-AD48-97E8-0E7AE09A6D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545015"/>
            <a:ext cx="3600860" cy="2240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/>
              <a:t>Average Sales by Month</a:t>
            </a:r>
          </a:p>
          <a:p>
            <a:pPr lvl="1"/>
            <a:r>
              <a:rPr lang="en-US" sz="2200" dirty="0"/>
              <a:t>Summer Trend</a:t>
            </a:r>
          </a:p>
          <a:p>
            <a:pPr lvl="1"/>
            <a:r>
              <a:rPr lang="en-US" sz="2200" dirty="0"/>
              <a:t>Winter Holiday Trend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65928F-6D8F-F247-8EF9-0DE60AD3C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711" y="1547795"/>
            <a:ext cx="6840743" cy="376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83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291E0D0-DBEF-584B-BD14-2A1EED2216B8}"/>
              </a:ext>
            </a:extLst>
          </p:cNvPr>
          <p:cNvSpPr txBox="1">
            <a:spLocks/>
          </p:cNvSpPr>
          <p:nvPr/>
        </p:nvSpPr>
        <p:spPr>
          <a:xfrm>
            <a:off x="258645" y="1027579"/>
            <a:ext cx="4183463" cy="1515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Exploratory Data Analysis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Continued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EF1522C-9AD4-1349-8220-7B3B23629ED5}"/>
              </a:ext>
            </a:extLst>
          </p:cNvPr>
          <p:cNvSpPr txBox="1">
            <a:spLocks/>
          </p:cNvSpPr>
          <p:nvPr/>
        </p:nvSpPr>
        <p:spPr>
          <a:xfrm>
            <a:off x="841248" y="2545015"/>
            <a:ext cx="3600860" cy="2963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Average Daily Sales</a:t>
            </a:r>
          </a:p>
          <a:p>
            <a:pPr lvl="1"/>
            <a:r>
              <a:rPr lang="en-US" sz="2200" dirty="0"/>
              <a:t>Day of Month</a:t>
            </a:r>
          </a:p>
          <a:p>
            <a:pPr lvl="2"/>
            <a:r>
              <a:rPr lang="en-US" sz="2200" dirty="0"/>
              <a:t>Three upticks in sales per month</a:t>
            </a:r>
          </a:p>
          <a:p>
            <a:pPr lvl="2"/>
            <a:r>
              <a:rPr lang="en-US" sz="2200" dirty="0"/>
              <a:t>Largest occurs toward the end of the month</a:t>
            </a:r>
          </a:p>
          <a:p>
            <a:pPr lvl="1"/>
            <a:r>
              <a:rPr lang="en-US" sz="2200" dirty="0"/>
              <a:t>Day of Week</a:t>
            </a:r>
          </a:p>
          <a:p>
            <a:pPr lvl="2"/>
            <a:r>
              <a:rPr lang="en-US" sz="2200" dirty="0"/>
              <a:t>Most sales occur on Sunday and Monday.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2D8899-7C8B-6148-86AE-6E7DB9E6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746" y="143844"/>
            <a:ext cx="5968654" cy="32827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3E4A53-D02B-0F48-AC28-04FB3CF5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746" y="3431396"/>
            <a:ext cx="5968654" cy="32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48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D52502D-1E51-0949-84F8-CAF0151FF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645" y="1027579"/>
            <a:ext cx="4183463" cy="151529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Exploratory Data Analysis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Continued</a:t>
            </a:r>
            <a:endParaRPr lang="en-US" sz="2400" kern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37E19C6-FF27-B741-864A-9F11304928A8}"/>
              </a:ext>
            </a:extLst>
          </p:cNvPr>
          <p:cNvSpPr txBox="1">
            <a:spLocks/>
          </p:cNvSpPr>
          <p:nvPr/>
        </p:nvSpPr>
        <p:spPr>
          <a:xfrm>
            <a:off x="841248" y="2545015"/>
            <a:ext cx="3600860" cy="2963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Top 10 Performing Stores</a:t>
            </a:r>
          </a:p>
          <a:p>
            <a:pPr lvl="1"/>
            <a:r>
              <a:rPr lang="en-US" sz="2200" dirty="0"/>
              <a:t>Store 817 has the highest sales average.</a:t>
            </a:r>
          </a:p>
          <a:p>
            <a:pPr lvl="1"/>
            <a:r>
              <a:rPr lang="en-US" sz="2200" dirty="0"/>
              <a:t>Only 1 of the 10 stores participated in promotion two.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CF4CF2-FB51-4749-AE6E-F61538648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388" y="604591"/>
            <a:ext cx="7065582" cy="27074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F1A4CF-0381-C74E-9DF0-E03120CD5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989" y="3705124"/>
            <a:ext cx="7047294" cy="275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51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E0924-3C68-5544-AB40-228C1ADB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1221"/>
            <a:ext cx="10515600" cy="13480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Statistical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06D6-A4D9-804D-AF34-1C5C52ED92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586789"/>
            <a:ext cx="4282440" cy="359017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Facebook Prophet | Store 817</a:t>
            </a:r>
          </a:p>
          <a:p>
            <a:pPr lvl="1"/>
            <a:r>
              <a:rPr lang="en-US" sz="2200" dirty="0"/>
              <a:t>Projected decrease in sales over the next 30 days.</a:t>
            </a:r>
          </a:p>
          <a:p>
            <a:r>
              <a:rPr lang="en-US" sz="2200" dirty="0"/>
              <a:t>Validation Metric</a:t>
            </a:r>
          </a:p>
          <a:p>
            <a:pPr lvl="2"/>
            <a:r>
              <a:rPr lang="en-US" sz="2200" dirty="0"/>
              <a:t>Root Mean Squared Error</a:t>
            </a:r>
          </a:p>
          <a:p>
            <a:pPr lvl="3"/>
            <a:r>
              <a:rPr lang="en-US" sz="2200" dirty="0"/>
              <a:t>Average RMSE: 2025</a:t>
            </a:r>
          </a:p>
          <a:p>
            <a:pPr lvl="2"/>
            <a:r>
              <a:rPr lang="en-US" sz="2200" dirty="0"/>
              <a:t>Mean Absolute Percentage Error</a:t>
            </a:r>
          </a:p>
          <a:p>
            <a:pPr lvl="3"/>
            <a:r>
              <a:rPr lang="en-US" sz="2200" dirty="0"/>
              <a:t>Average MAPE: 7.8%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C0FCA3-4573-A74D-9EDB-FA590E05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404" y="2586789"/>
            <a:ext cx="6028783" cy="359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79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399</Words>
  <Application>Microsoft Macintosh PowerPoint</Application>
  <PresentationFormat>Widescreen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Sales Forecasting with Facebook Prophet</vt:lpstr>
      <vt:lpstr>Introduction</vt:lpstr>
      <vt:lpstr>Methodology</vt:lpstr>
      <vt:lpstr>OSEMN Framework</vt:lpstr>
      <vt:lpstr>Obtain | Scrub</vt:lpstr>
      <vt:lpstr>Exploratory Data Analysis</vt:lpstr>
      <vt:lpstr>PowerPoint Presentation</vt:lpstr>
      <vt:lpstr>Exploratory Data Analysis Continued</vt:lpstr>
      <vt:lpstr>Statistical Modeling</vt:lpstr>
      <vt:lpstr>Interpret Results | Business Insight</vt:lpstr>
      <vt:lpstr>Limitations &amp; 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(MAIN TITLE)</dc:title>
  <dc:creator>Santana,Miguel Angel</dc:creator>
  <cp:lastModifiedBy>Santana,Miguel Angel</cp:lastModifiedBy>
  <cp:revision>11</cp:revision>
  <dcterms:created xsi:type="dcterms:W3CDTF">2021-02-02T22:00:41Z</dcterms:created>
  <dcterms:modified xsi:type="dcterms:W3CDTF">2021-02-18T16:57:05Z</dcterms:modified>
</cp:coreProperties>
</file>